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6" r:id="rId1"/>
  </p:sldMasterIdLst>
  <p:notesMasterIdLst>
    <p:notesMasterId r:id="rId29"/>
  </p:notesMasterIdLst>
  <p:sldIdLst>
    <p:sldId id="256" r:id="rId2"/>
    <p:sldId id="260" r:id="rId3"/>
    <p:sldId id="258" r:id="rId4"/>
    <p:sldId id="259" r:id="rId5"/>
    <p:sldId id="261" r:id="rId6"/>
    <p:sldId id="273" r:id="rId7"/>
    <p:sldId id="275" r:id="rId8"/>
    <p:sldId id="276" r:id="rId9"/>
    <p:sldId id="268" r:id="rId10"/>
    <p:sldId id="269" r:id="rId11"/>
    <p:sldId id="263" r:id="rId12"/>
    <p:sldId id="280" r:id="rId13"/>
    <p:sldId id="281" r:id="rId14"/>
    <p:sldId id="264" r:id="rId15"/>
    <p:sldId id="265" r:id="rId16"/>
    <p:sldId id="266" r:id="rId17"/>
    <p:sldId id="267" r:id="rId18"/>
    <p:sldId id="272" r:id="rId19"/>
    <p:sldId id="271" r:id="rId20"/>
    <p:sldId id="262" r:id="rId21"/>
    <p:sldId id="270" r:id="rId22"/>
    <p:sldId id="274" r:id="rId23"/>
    <p:sldId id="277" r:id="rId24"/>
    <p:sldId id="278" r:id="rId25"/>
    <p:sldId id="279" r:id="rId26"/>
    <p:sldId id="284" r:id="rId27"/>
    <p:sldId id="283" r:id="rId2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4800" autoAdjust="0"/>
  </p:normalViewPr>
  <p:slideViewPr>
    <p:cSldViewPr>
      <p:cViewPr>
        <p:scale>
          <a:sx n="50" d="100"/>
          <a:sy n="50" d="100"/>
        </p:scale>
        <p:origin x="-3384" y="-124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523EEA-8EF9-4A5F-8862-DF1183309C74}" type="datetimeFigureOut">
              <a:rPr lang="en-US" smtClean="0"/>
              <a:t>12/4/2011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1BDA04-08D3-4093-BFBD-36A1D621AE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9783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 clear to reader what null </a:t>
            </a:r>
            <a:r>
              <a:rPr lang="en-US" dirty="0" err="1" smtClean="0"/>
              <a:t>null</a:t>
            </a:r>
            <a:r>
              <a:rPr lang="en-US" dirty="0" smtClean="0"/>
              <a:t> </a:t>
            </a:r>
            <a:r>
              <a:rPr lang="en-US" dirty="0" err="1" smtClean="0"/>
              <a:t>null</a:t>
            </a:r>
            <a:r>
              <a:rPr lang="en-US" dirty="0" smtClean="0"/>
              <a:t> all are</a:t>
            </a:r>
            <a:r>
              <a:rPr lang="en-US" baseline="0" dirty="0" smtClean="0"/>
              <a:t> used for without looking at the function itself.</a:t>
            </a:r>
          </a:p>
          <a:p>
            <a:r>
              <a:rPr lang="en-US" baseline="0" dirty="0" smtClean="0"/>
              <a:t>No named parameters in JavaScript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1BDA04-08D3-4093-BFBD-36A1D621AE7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8706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1BDA04-08D3-4093-BFBD-36A1D621AE7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23249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1BDA04-08D3-4093-BFBD-36A1D621AE7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0564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privateName</a:t>
            </a:r>
            <a:r>
              <a:rPr lang="en-US" baseline="0" dirty="0" smtClean="0"/>
              <a:t> is a private variable.</a:t>
            </a:r>
          </a:p>
          <a:p>
            <a:r>
              <a:rPr lang="en-US" baseline="0" dirty="0" smtClean="0"/>
              <a:t>Everything on the JSON object is public though.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1BDA04-08D3-4093-BFBD-36A1D621AE7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4668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1BDA04-08D3-4093-BFBD-36A1D621AE7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0467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72872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8090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1866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152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7149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2388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1402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5873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4185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8236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5637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12/4/2011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2741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Writing Maintainable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Paul Mendoza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1912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 Scope</a:t>
            </a:r>
            <a:endParaRPr lang="en-US" dirty="0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3" t="46731" r="62917" b="28846"/>
          <a:stretch/>
        </p:blipFill>
        <p:spPr bwMode="auto">
          <a:xfrm>
            <a:off x="1219200" y="2209800"/>
            <a:ext cx="6781800" cy="3120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91777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Double VS Triple Equality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36" t="18965" r="64635" b="64112"/>
          <a:stretch/>
        </p:blipFill>
        <p:spPr bwMode="auto">
          <a:xfrm>
            <a:off x="825500" y="2667000"/>
            <a:ext cx="7467600" cy="24249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Left Arrow 3"/>
          <p:cNvSpPr/>
          <p:nvPr/>
        </p:nvSpPr>
        <p:spPr>
          <a:xfrm>
            <a:off x="8001000" y="4419600"/>
            <a:ext cx="978408" cy="48463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225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Closures</a:t>
            </a:r>
            <a:endParaRPr lang="en-US"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00" t="54808" r="61459" b="29231"/>
          <a:stretch/>
        </p:blipFill>
        <p:spPr bwMode="auto">
          <a:xfrm>
            <a:off x="1676400" y="1828800"/>
            <a:ext cx="5676900" cy="1581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457575" y="3505200"/>
            <a:ext cx="21145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Same</a:t>
            </a:r>
            <a:r>
              <a:rPr lang="en-US" sz="4000" dirty="0" smtClean="0"/>
              <a:t> As</a:t>
            </a:r>
            <a:endParaRPr lang="en-US" sz="4000" dirty="0"/>
          </a:p>
        </p:txBody>
      </p:sp>
      <p:pic>
        <p:nvPicPr>
          <p:cNvPr id="20483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95" t="54342" r="61876" b="25962"/>
          <a:stretch/>
        </p:blipFill>
        <p:spPr bwMode="auto">
          <a:xfrm>
            <a:off x="1676400" y="4247183"/>
            <a:ext cx="5619750" cy="1951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04563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 Named Parameters</a:t>
            </a:r>
            <a:endParaRPr lang="en-US" dirty="0"/>
          </a:p>
        </p:txBody>
      </p:sp>
      <p:pic>
        <p:nvPicPr>
          <p:cNvPr id="2150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08" t="55000" r="43021" b="26154"/>
          <a:stretch/>
        </p:blipFill>
        <p:spPr bwMode="auto">
          <a:xfrm>
            <a:off x="457200" y="2971800"/>
            <a:ext cx="8091196" cy="167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35099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 Object Pattern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71" t="41154" r="75104" b="44423"/>
          <a:stretch/>
        </p:blipFill>
        <p:spPr bwMode="auto">
          <a:xfrm>
            <a:off x="2133600" y="2438400"/>
            <a:ext cx="5303520" cy="228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58794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Private Variables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84" t="41731" r="63338" b="36154"/>
          <a:stretch/>
        </p:blipFill>
        <p:spPr bwMode="auto">
          <a:xfrm>
            <a:off x="381000" y="1953957"/>
            <a:ext cx="8534400" cy="34564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52768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Public Variables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447800"/>
          </a:xfrm>
        </p:spPr>
        <p:txBody>
          <a:bodyPr/>
          <a:lstStyle/>
          <a:p>
            <a:r>
              <a:rPr lang="en-US" dirty="0" smtClean="0"/>
              <a:t>“this” keyword exposes variable to external callers</a:t>
            </a:r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39" t="35961" r="59791" b="41347"/>
          <a:stretch/>
        </p:blipFill>
        <p:spPr bwMode="auto">
          <a:xfrm>
            <a:off x="762000" y="3200400"/>
            <a:ext cx="7620000" cy="29480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59704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Public and Private Functions (Closures)</a:t>
            </a:r>
            <a:endParaRPr lang="en-US" dirty="0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17" t="35770" r="37396" b="24230"/>
          <a:stretch/>
        </p:blipFill>
        <p:spPr bwMode="auto">
          <a:xfrm>
            <a:off x="-32605" y="1905000"/>
            <a:ext cx="9176606" cy="36356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Left Arrow 3"/>
          <p:cNvSpPr/>
          <p:nvPr/>
        </p:nvSpPr>
        <p:spPr>
          <a:xfrm>
            <a:off x="7315200" y="3578534"/>
            <a:ext cx="978408" cy="48463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803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JavaScript Object Notation</a:t>
            </a:r>
            <a:endParaRPr lang="en-US" dirty="0"/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75" t="30577" r="43854" b="28654"/>
          <a:stretch/>
        </p:blipFill>
        <p:spPr bwMode="auto">
          <a:xfrm>
            <a:off x="-19050" y="1752600"/>
            <a:ext cx="9163050" cy="41069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71608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Constructor Return Statement</a:t>
            </a:r>
            <a:endParaRPr 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04" t="20769" r="43438" b="25769"/>
          <a:stretch/>
        </p:blipFill>
        <p:spPr bwMode="auto">
          <a:xfrm>
            <a:off x="-2741" y="1447800"/>
            <a:ext cx="9146741" cy="541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66000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maintainable code?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Self documenting</a:t>
            </a:r>
          </a:p>
          <a:p>
            <a:r>
              <a:rPr lang="en-US" dirty="0" smtClean="0"/>
              <a:t>Consistent</a:t>
            </a:r>
          </a:p>
          <a:p>
            <a:r>
              <a:rPr lang="en-US" dirty="0" smtClean="0"/>
              <a:t>Predictable</a:t>
            </a:r>
          </a:p>
          <a:p>
            <a:r>
              <a:rPr lang="en-US" dirty="0" smtClean="0"/>
              <a:t>Easy to change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0379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Curly Brace Placement Matters</a:t>
            </a:r>
            <a:endParaRPr lang="en-US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98" t="22820" r="47500" b="32116"/>
          <a:stretch/>
        </p:blipFill>
        <p:spPr bwMode="auto">
          <a:xfrm>
            <a:off x="-26882" y="1676400"/>
            <a:ext cx="9170881" cy="487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Left Arrow 4"/>
          <p:cNvSpPr/>
          <p:nvPr/>
        </p:nvSpPr>
        <p:spPr>
          <a:xfrm>
            <a:off x="2209800" y="4522216"/>
            <a:ext cx="978408" cy="48463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Left Arrow 5"/>
          <p:cNvSpPr/>
          <p:nvPr/>
        </p:nvSpPr>
        <p:spPr>
          <a:xfrm>
            <a:off x="3429000" y="2030984"/>
            <a:ext cx="978408" cy="48463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631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Private Variables With JSON Return</a:t>
            </a:r>
            <a:endParaRPr lang="en-US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79" t="25770" r="48438" b="23269"/>
          <a:stretch/>
        </p:blipFill>
        <p:spPr bwMode="auto">
          <a:xfrm>
            <a:off x="19050" y="1196411"/>
            <a:ext cx="9144000" cy="56615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Left Arrow 4"/>
          <p:cNvSpPr/>
          <p:nvPr/>
        </p:nvSpPr>
        <p:spPr>
          <a:xfrm>
            <a:off x="5943600" y="1510284"/>
            <a:ext cx="978408" cy="48463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Left Arrow 5"/>
          <p:cNvSpPr/>
          <p:nvPr/>
        </p:nvSpPr>
        <p:spPr>
          <a:xfrm>
            <a:off x="7442454" y="3948684"/>
            <a:ext cx="978408" cy="48463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704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Self Invoking Functions</a:t>
            </a:r>
            <a:endParaRPr lang="en-US" dirty="0"/>
          </a:p>
        </p:txBody>
      </p:sp>
      <p:sp>
        <p:nvSpPr>
          <p:cNvPr id="4" name="Left Arrow 3"/>
          <p:cNvSpPr/>
          <p:nvPr/>
        </p:nvSpPr>
        <p:spPr>
          <a:xfrm>
            <a:off x="965454" y="5663184"/>
            <a:ext cx="978408" cy="48463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79" t="31346" r="48959" b="25000"/>
          <a:stretch/>
        </p:blipFill>
        <p:spPr bwMode="auto">
          <a:xfrm>
            <a:off x="-19050" y="1828800"/>
            <a:ext cx="9163050" cy="502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Left Arrow 4"/>
          <p:cNvSpPr/>
          <p:nvPr/>
        </p:nvSpPr>
        <p:spPr>
          <a:xfrm>
            <a:off x="978408" y="5791200"/>
            <a:ext cx="978408" cy="48463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77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Single </a:t>
            </a:r>
            <a:r>
              <a:rPr lang="en-US" dirty="0" err="1" smtClean="0"/>
              <a:t>var</a:t>
            </a:r>
            <a:r>
              <a:rPr lang="en-US" dirty="0" smtClean="0"/>
              <a:t> Pattern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Declare all variables at the top to avoid undefined variables later in code.</a:t>
            </a:r>
            <a:endParaRPr lang="en-US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96" t="53077" r="71250" b="28846"/>
          <a:stretch/>
        </p:blipFill>
        <p:spPr bwMode="auto">
          <a:xfrm>
            <a:off x="4800600" y="2876550"/>
            <a:ext cx="3905250" cy="1790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8161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Hoisting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19200"/>
          </a:xfrm>
        </p:spPr>
        <p:txBody>
          <a:bodyPr/>
          <a:lstStyle/>
          <a:p>
            <a:r>
              <a:rPr lang="en-US" dirty="0" smtClean="0"/>
              <a:t>Declare all variables at the top of functions to avoid the hoisting problem below.</a:t>
            </a:r>
          </a:p>
          <a:p>
            <a:endParaRPr lang="en-US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96" t="39616" r="62917" b="35769"/>
          <a:stretch/>
        </p:blipFill>
        <p:spPr bwMode="auto">
          <a:xfrm>
            <a:off x="1752600" y="3124200"/>
            <a:ext cx="6277570" cy="2819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38940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Namespaces</a:t>
            </a:r>
            <a:endParaRPr lang="en-US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96" t="36923" r="53646" b="33654"/>
          <a:stretch/>
        </p:blipFill>
        <p:spPr bwMode="auto">
          <a:xfrm>
            <a:off x="704850" y="2286000"/>
            <a:ext cx="7823200" cy="320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58488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Prototype</a:t>
            </a:r>
            <a:endParaRPr lang="en-US" dirty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96" t="30577" r="47917" b="30769"/>
          <a:stretch/>
        </p:blipFill>
        <p:spPr bwMode="auto">
          <a:xfrm>
            <a:off x="533400" y="1828800"/>
            <a:ext cx="8172450" cy="3829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Left Arrow 4"/>
          <p:cNvSpPr/>
          <p:nvPr/>
        </p:nvSpPr>
        <p:spPr>
          <a:xfrm>
            <a:off x="7315200" y="2857500"/>
            <a:ext cx="978408" cy="48463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093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Intellisense</a:t>
            </a:r>
            <a:r>
              <a:rPr lang="en-US" dirty="0" smtClean="0"/>
              <a:t> and Visual Studio 2010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DEMO TIME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6503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JavaScript Basics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Only FIVE primitive types in JavaScript</a:t>
            </a:r>
          </a:p>
          <a:p>
            <a:pPr lvl="1"/>
            <a:r>
              <a:rPr lang="en-US" dirty="0" smtClean="0"/>
              <a:t>Number</a:t>
            </a:r>
          </a:p>
          <a:p>
            <a:pPr lvl="1"/>
            <a:r>
              <a:rPr lang="en-US" dirty="0" smtClean="0"/>
              <a:t>String</a:t>
            </a:r>
          </a:p>
          <a:p>
            <a:pPr lvl="1"/>
            <a:r>
              <a:rPr lang="en-US" dirty="0" smtClean="0"/>
              <a:t>Boolean</a:t>
            </a:r>
          </a:p>
          <a:p>
            <a:pPr lvl="1"/>
            <a:r>
              <a:rPr lang="en-US" dirty="0"/>
              <a:t>n</a:t>
            </a:r>
            <a:r>
              <a:rPr lang="en-US" dirty="0" smtClean="0"/>
              <a:t>ull</a:t>
            </a:r>
          </a:p>
          <a:p>
            <a:pPr lvl="1"/>
            <a:r>
              <a:rPr lang="en-US" dirty="0"/>
              <a:t>u</a:t>
            </a:r>
            <a:r>
              <a:rPr lang="en-US" dirty="0" smtClean="0"/>
              <a:t>ndefined</a:t>
            </a:r>
          </a:p>
          <a:p>
            <a:pPr lvl="1"/>
            <a:r>
              <a:rPr lang="en-US" dirty="0" smtClean="0"/>
              <a:t>functions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945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JavaScript Basics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 classes</a:t>
            </a:r>
          </a:p>
          <a:p>
            <a:r>
              <a:rPr lang="en-US" dirty="0" smtClean="0"/>
              <a:t>Inheritance through “prototype” property</a:t>
            </a:r>
          </a:p>
          <a:p>
            <a:r>
              <a:rPr lang="en-US" dirty="0" smtClean="0"/>
              <a:t>There is always a host object. </a:t>
            </a:r>
          </a:p>
          <a:p>
            <a:pPr lvl="1"/>
            <a:r>
              <a:rPr lang="en-US" dirty="0" smtClean="0"/>
              <a:t>In a web browser this is always called “window”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4881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JavaScript Helper Libraries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jQuery</a:t>
            </a:r>
            <a:r>
              <a:rPr lang="en-US" dirty="0" smtClean="0"/>
              <a:t>, </a:t>
            </a:r>
            <a:r>
              <a:rPr lang="en-US" dirty="0" err="1" smtClean="0"/>
              <a:t>MooTools</a:t>
            </a:r>
            <a:r>
              <a:rPr lang="en-US" dirty="0" smtClean="0"/>
              <a:t>, dojo</a:t>
            </a:r>
          </a:p>
          <a:p>
            <a:r>
              <a:rPr lang="en-US" dirty="0" smtClean="0"/>
              <a:t>Solves the browser consistency problems</a:t>
            </a:r>
          </a:p>
          <a:p>
            <a:pPr lvl="1"/>
            <a:r>
              <a:rPr lang="en-US" dirty="0" smtClean="0"/>
              <a:t>Performance</a:t>
            </a:r>
          </a:p>
          <a:p>
            <a:pPr lvl="1"/>
            <a:r>
              <a:rPr lang="en-US" dirty="0" smtClean="0"/>
              <a:t>Not all browsers support the same features</a:t>
            </a:r>
          </a:p>
          <a:p>
            <a:r>
              <a:rPr lang="en-US" dirty="0" smtClean="0"/>
              <a:t>Use the $ sign to use.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7" t="15695" r="72009" b="79235"/>
          <a:stretch/>
        </p:blipFill>
        <p:spPr bwMode="auto">
          <a:xfrm>
            <a:off x="0" y="4519125"/>
            <a:ext cx="9144000" cy="10758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12425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</a:t>
            </a:r>
            <a:r>
              <a:rPr lang="en-US" dirty="0" smtClean="0"/>
              <a:t>ndefined </a:t>
            </a:r>
            <a:r>
              <a:rPr lang="en-US" dirty="0" err="1" smtClean="0"/>
              <a:t>vs</a:t>
            </a:r>
            <a:r>
              <a:rPr lang="en-US" dirty="0" smtClean="0"/>
              <a:t> null</a:t>
            </a:r>
            <a:endParaRPr lang="en-US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75" t="56538" r="71667" b="27500"/>
          <a:stretch/>
        </p:blipFill>
        <p:spPr bwMode="auto">
          <a:xfrm>
            <a:off x="1524000" y="2438400"/>
            <a:ext cx="6050456" cy="24223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79035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undefined and null as false</a:t>
            </a:r>
            <a:endParaRPr lang="en-US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81" t="40192" r="59791" b="34423"/>
          <a:stretch/>
        </p:blipFill>
        <p:spPr bwMode="auto">
          <a:xfrm>
            <a:off x="1143000" y="1899745"/>
            <a:ext cx="7194550" cy="29770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Left Arrow 3"/>
          <p:cNvSpPr/>
          <p:nvPr/>
        </p:nvSpPr>
        <p:spPr>
          <a:xfrm>
            <a:off x="7975346" y="3976116"/>
            <a:ext cx="978408" cy="48463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337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 Testing</a:t>
            </a:r>
            <a:endParaRPr lang="en-US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08" t="46346" r="41875" b="33077"/>
          <a:stretch/>
        </p:blipFill>
        <p:spPr bwMode="auto">
          <a:xfrm>
            <a:off x="19050" y="2895600"/>
            <a:ext cx="9220200" cy="2038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93725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Global Variables</a:t>
            </a:r>
            <a:endParaRPr 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30" t="33077" r="57291" b="54230"/>
          <a:stretch/>
        </p:blipFill>
        <p:spPr bwMode="auto">
          <a:xfrm>
            <a:off x="895350" y="4724400"/>
            <a:ext cx="7696200" cy="1602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87" t="41154" r="62188" b="47307"/>
          <a:stretch/>
        </p:blipFill>
        <p:spPr bwMode="auto">
          <a:xfrm>
            <a:off x="822960" y="1752600"/>
            <a:ext cx="7840980" cy="160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743325" y="3675965"/>
            <a:ext cx="2000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SAME AS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520540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8364</TotalTime>
  <Words>240</Words>
  <Application>Microsoft Office PowerPoint</Application>
  <PresentationFormat>On-screen Show (4:3)</PresentationFormat>
  <Paragraphs>63</Paragraphs>
  <Slides>27</Slides>
  <Notes>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28" baseType="lpstr">
      <vt:lpstr>Office Theme</vt:lpstr>
      <vt:lpstr>Writing Maintainable JavaScript</vt:lpstr>
      <vt:lpstr>What is maintainable code?</vt:lpstr>
      <vt:lpstr>JavaScript Basics</vt:lpstr>
      <vt:lpstr>JavaScript Basics</vt:lpstr>
      <vt:lpstr>JavaScript Helper Libraries</vt:lpstr>
      <vt:lpstr>undefined vs null</vt:lpstr>
      <vt:lpstr>undefined and null as false</vt:lpstr>
      <vt:lpstr>Feature Testing</vt:lpstr>
      <vt:lpstr>Global Variables</vt:lpstr>
      <vt:lpstr>Function Scope</vt:lpstr>
      <vt:lpstr>Double VS Triple Equality</vt:lpstr>
      <vt:lpstr>Closures</vt:lpstr>
      <vt:lpstr>No Named Parameters</vt:lpstr>
      <vt:lpstr>New Object Pattern</vt:lpstr>
      <vt:lpstr>Private Variables</vt:lpstr>
      <vt:lpstr>Public Variables</vt:lpstr>
      <vt:lpstr>Public and Private Functions (Closures)</vt:lpstr>
      <vt:lpstr>JavaScript Object Notation</vt:lpstr>
      <vt:lpstr>Constructor Return Statement</vt:lpstr>
      <vt:lpstr>Curly Brace Placement Matters</vt:lpstr>
      <vt:lpstr>Private Variables With JSON Return</vt:lpstr>
      <vt:lpstr>Self Invoking Functions</vt:lpstr>
      <vt:lpstr>Single var Pattern</vt:lpstr>
      <vt:lpstr>Hoisting</vt:lpstr>
      <vt:lpstr>Namespaces</vt:lpstr>
      <vt:lpstr>Prototype</vt:lpstr>
      <vt:lpstr>Intellisense and Visual Studio 2010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Writing Maintainable JavaScript</dc:title>
  <dc:creator>Paul</dc:creator>
  <cp:lastModifiedBy>Paul</cp:lastModifiedBy>
  <cp:revision>28</cp:revision>
  <dcterms:created xsi:type="dcterms:W3CDTF">2006-08-16T00:00:00Z</dcterms:created>
  <dcterms:modified xsi:type="dcterms:W3CDTF">2011-12-10T18:40:46Z</dcterms:modified>
</cp:coreProperties>
</file>